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0" r:id="rId4"/>
    <p:sldId id="274" r:id="rId5"/>
    <p:sldId id="275" r:id="rId6"/>
    <p:sldId id="263" r:id="rId7"/>
    <p:sldId id="276" r:id="rId8"/>
    <p:sldId id="260" r:id="rId9"/>
    <p:sldId id="266" r:id="rId10"/>
    <p:sldId id="261" r:id="rId11"/>
    <p:sldId id="271" r:id="rId12"/>
    <p:sldId id="272" r:id="rId13"/>
    <p:sldId id="27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gif>
</file>

<file path=ppt/media/image13.png>
</file>

<file path=ppt/media/image14.jp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jpg>
</file>

<file path=ppt/media/image3.jpeg>
</file>

<file path=ppt/media/image4.jpg>
</file>

<file path=ppt/media/image5.jpg>
</file>

<file path=ppt/media/image6.png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53D3C4-30AF-45C1-BEE4-439B993DD6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LP 8 : </a:t>
            </a:r>
            <a:r>
              <a:rPr lang="en-US" dirty="0" err="1"/>
              <a:t>Phenomènes</a:t>
            </a:r>
            <a:r>
              <a:rPr lang="en-US" dirty="0"/>
              <a:t> de transport.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038E0CA-91CB-43B1-AEEE-30D3346419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Présenté</a:t>
            </a:r>
            <a:r>
              <a:rPr lang="en-US" dirty="0"/>
              <a:t> par : Raphael Aeschlimann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041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B134AB-3281-4D0F-8758-B67B3A82B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vscosité</a:t>
            </a:r>
            <a:r>
              <a:rPr lang="en-US" dirty="0"/>
              <a:t>  vs  diffusion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93191ECD-7332-497A-B7EA-C11DE534B1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6455" y="2742565"/>
            <a:ext cx="6539089" cy="3678238"/>
          </a:xfr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42EFDC6F-C8E4-4450-835B-0680DC7BB9B3}"/>
              </a:ext>
            </a:extLst>
          </p:cNvPr>
          <p:cNvSpPr txBox="1"/>
          <p:nvPr/>
        </p:nvSpPr>
        <p:spPr>
          <a:xfrm>
            <a:off x="4788461" y="2065103"/>
            <a:ext cx="2615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Nombre</a:t>
            </a:r>
            <a:r>
              <a:rPr lang="en-US" sz="2400" dirty="0"/>
              <a:t> de Prandtl</a:t>
            </a:r>
          </a:p>
        </p:txBody>
      </p:sp>
    </p:spTree>
    <p:extLst>
      <p:ext uri="{BB962C8B-B14F-4D97-AF65-F5344CB8AC3E}">
        <p14:creationId xmlns:p14="http://schemas.microsoft.com/office/powerpoint/2010/main" val="2561125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B134AB-3281-4D0F-8758-B67B3A82B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Retour sur le café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Espace réservé du contenu 3">
                <a:extLst>
                  <a:ext uri="{FF2B5EF4-FFF2-40B4-BE49-F238E27FC236}">
                    <a16:creationId xmlns:a16="http://schemas.microsoft.com/office/drawing/2014/main" id="{50591B3E-06AE-4046-BD1C-7EA6757716CB}"/>
                  </a:ext>
                </a:extLst>
              </p:cNvPr>
              <p:cNvSpPr txBox="1">
                <a:spLocks noGrp="1"/>
              </p:cNvSpPr>
              <p:nvPr>
                <p:ph idx="1"/>
              </p:nvPr>
            </p:nvSpPr>
            <p:spPr>
              <a:xfrm>
                <a:off x="1806397" y="2703009"/>
                <a:ext cx="8579208" cy="29013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sz="3200" dirty="0"/>
                  <a:t>Ra</a:t>
                </a:r>
                <a:r>
                  <a:rPr lang="en-US" sz="3200" dirty="0" err="1"/>
                  <a:t>yonnement</a:t>
                </a:r>
                <a:r>
                  <a:rPr lang="en-US" sz="3200" dirty="0"/>
                  <a:t> : |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sz="32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sz="32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  <m:sub>
                            <m:r>
                              <a:rPr lang="fr-FR" sz="3200" b="0" i="1" smtClean="0">
                                <a:latin typeface="Cambria Math" panose="02040503050406030204" pitchFamily="18" charset="0"/>
                              </a:rPr>
                              <m:t>𝑄</m:t>
                            </m:r>
                          </m:sub>
                        </m:sSub>
                        <m:r>
                          <a:rPr lang="fr-FR" sz="3200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</m:acc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= </m:t>
                    </m:r>
                    <m:r>
                      <m:rPr>
                        <m:sty m:val="p"/>
                      </m:rPr>
                      <a:rPr lang="el-GR" sz="3200" b="0" i="1" smtClean="0">
                        <a:latin typeface="Cambria Math" panose="02040503050406030204" pitchFamily="18" charset="0"/>
                      </a:rPr>
                      <m:t>σ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FR" sz="3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sz="32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p>
                        <m:r>
                          <a:rPr lang="fr-FR" sz="32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fr-F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593 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𝑊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²</m:t>
                    </m:r>
                  </m:oMath>
                </a14:m>
                <a:r>
                  <a:rPr lang="en-US" sz="3200" dirty="0"/>
                  <a:t> </a:t>
                </a:r>
              </a:p>
              <a:p>
                <a:pPr algn="ctr"/>
                <a:r>
                  <a:rPr lang="en-US" sz="3200" dirty="0"/>
                  <a:t>Diffusion :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sz="3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sz="3200" b="0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fr-FR" sz="32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  <m:sub>
                            <m:r>
                              <a:rPr lang="fr-FR" sz="3200" i="1">
                                <a:latin typeface="Cambria Math" panose="02040503050406030204" pitchFamily="18" charset="0"/>
                              </a:rPr>
                              <m:t>𝑄</m:t>
                            </m:r>
                          </m:sub>
                        </m:sSub>
                        <m:r>
                          <a:rPr lang="fr-FR" sz="3200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</m:acc>
                    <m:r>
                      <a:rPr lang="fr-FR" sz="32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𝜆</m:t>
                    </m:r>
                    <m:acc>
                      <m:accPr>
                        <m:chr m:val="⃗"/>
                        <m:ctrlPr>
                          <a:rPr lang="fr-FR" sz="32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fr-FR" sz="32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fr-FR" sz="3200" b="0" i="1" smtClean="0">
                            <a:latin typeface="Cambria Math" panose="02040503050406030204" pitchFamily="18" charset="0"/>
                          </a:rPr>
                          <m:t>𝑔𝑟𝑎𝑑</m:t>
                        </m:r>
                      </m:e>
                    </m:acc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|≈1000 </m:t>
                    </m:r>
                    <m:r>
                      <a:rPr lang="fr-FR" sz="3200" i="1">
                        <a:latin typeface="Cambria Math" panose="02040503050406030204" pitchFamily="18" charset="0"/>
                      </a:rPr>
                      <m:t>𝑊</m:t>
                    </m:r>
                    <m:r>
                      <a:rPr lang="fr-FR" sz="32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fr-FR" sz="32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fr-FR" sz="3200" i="1">
                        <a:latin typeface="Cambria Math" panose="02040503050406030204" pitchFamily="18" charset="0"/>
                      </a:rPr>
                      <m:t>²</m:t>
                    </m:r>
                  </m:oMath>
                </a14:m>
                <a:endParaRPr lang="en-US" sz="3200" dirty="0"/>
              </a:p>
              <a:p>
                <a:pPr algn="ctr"/>
                <a:r>
                  <a:rPr lang="en-US" sz="3200" dirty="0"/>
                  <a:t> Convection : |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sz="3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sz="32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  <m:sub>
                            <m:r>
                              <a:rPr lang="fr-FR" sz="3200" i="1">
                                <a:latin typeface="Cambria Math" panose="02040503050406030204" pitchFamily="18" charset="0"/>
                              </a:rPr>
                              <m:t>𝑄</m:t>
                            </m:r>
                          </m:sub>
                        </m:sSub>
                        <m:r>
                          <a:rPr lang="fr-FR" sz="3200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</m:acc>
                    <m:r>
                      <a:rPr lang="fr-FR" sz="32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 ∆</m:t>
                    </m:r>
                    <m:r>
                      <a:rPr lang="fr-FR" sz="3200" i="1">
                        <a:latin typeface="Cambria Math" panose="02040503050406030204" pitchFamily="18" charset="0"/>
                      </a:rPr>
                      <m:t>𝑇</m:t>
                    </m:r>
                    <m:r>
                      <a:rPr lang="fr-FR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fr-FR" sz="3200" i="1">
                        <a:latin typeface="Cambria Math" panose="02040503050406030204" pitchFamily="18" charset="0"/>
                      </a:rPr>
                      <m:t>100</m:t>
                    </m:r>
                    <m:r>
                      <a:rPr lang="fr-FR" sz="3200" b="0" i="1" smtClean="0">
                        <a:latin typeface="Cambria Math" panose="02040503050406030204" pitchFamily="18" charset="0"/>
                      </a:rPr>
                      <m:t>0−6000</m:t>
                    </m:r>
                    <m:r>
                      <a:rPr lang="fr-FR" sz="32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fr-FR" sz="3200" i="1">
                        <a:latin typeface="Cambria Math" panose="02040503050406030204" pitchFamily="18" charset="0"/>
                      </a:rPr>
                      <m:t>𝑊</m:t>
                    </m:r>
                    <m:r>
                      <a:rPr lang="fr-FR" sz="32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fr-FR" sz="32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fr-FR" sz="3200" i="1">
                        <a:latin typeface="Cambria Math" panose="02040503050406030204" pitchFamily="18" charset="0"/>
                      </a:rPr>
                      <m:t>²</m:t>
                    </m:r>
                  </m:oMath>
                </a14:m>
                <a:endParaRPr lang="en-US" sz="3200" dirty="0"/>
              </a:p>
              <a:p>
                <a:pPr algn="ctr"/>
                <a:endParaRPr lang="en-US" sz="3200" dirty="0"/>
              </a:p>
            </p:txBody>
          </p:sp>
        </mc:Choice>
        <mc:Fallback xmlns="">
          <p:sp>
            <p:nvSpPr>
              <p:cNvPr id="4" name="Espace réservé du contenu 3">
                <a:extLst>
                  <a:ext uri="{FF2B5EF4-FFF2-40B4-BE49-F238E27FC236}">
                    <a16:creationId xmlns:a16="http://schemas.microsoft.com/office/drawing/2014/main" id="{50591B3E-06AE-4046-BD1C-7EA6757716CB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806397" y="2703009"/>
                <a:ext cx="8579208" cy="2901372"/>
              </a:xfrm>
              <a:prstGeom prst="rect">
                <a:avLst/>
              </a:prstGeom>
              <a:blipFill>
                <a:blip r:embed="rId2"/>
                <a:stretch>
                  <a:fillRect l="-1776" t="-10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43880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B134AB-3281-4D0F-8758-B67B3A82B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ouVERTURE</a:t>
            </a:r>
            <a:endParaRPr lang="en-US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BF95C72-ED73-413F-B239-439793CA7DBA}"/>
              </a:ext>
            </a:extLst>
          </p:cNvPr>
          <p:cNvSpPr txBox="1"/>
          <p:nvPr/>
        </p:nvSpPr>
        <p:spPr>
          <a:xfrm>
            <a:off x="2616466" y="2376078"/>
            <a:ext cx="1429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Effet</a:t>
            </a:r>
            <a:r>
              <a:rPr lang="en-US" dirty="0"/>
              <a:t> </a:t>
            </a:r>
            <a:r>
              <a:rPr lang="en-US" dirty="0" err="1"/>
              <a:t>Seebeck</a:t>
            </a:r>
            <a:endParaRPr lang="en-US" dirty="0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7CBCEC75-DF23-49F0-8F28-3537BD8FE605}"/>
              </a:ext>
            </a:extLst>
          </p:cNvPr>
          <p:cNvSpPr txBox="1"/>
          <p:nvPr/>
        </p:nvSpPr>
        <p:spPr>
          <a:xfrm>
            <a:off x="7626616" y="2376078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Effet</a:t>
            </a:r>
            <a:r>
              <a:rPr lang="en-US" dirty="0"/>
              <a:t> Peltier</a:t>
            </a:r>
          </a:p>
        </p:txBody>
      </p:sp>
      <p:pic>
        <p:nvPicPr>
          <p:cNvPr id="15" name="Image 14" descr="Une image contenant câble, connecteur&#10;&#10;Description générée automatiquement">
            <a:extLst>
              <a:ext uri="{FF2B5EF4-FFF2-40B4-BE49-F238E27FC236}">
                <a16:creationId xmlns:a16="http://schemas.microsoft.com/office/drawing/2014/main" id="{1286A9CC-CBD7-4BB7-9405-648489EE5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417" y="2835150"/>
            <a:ext cx="3257550" cy="3257550"/>
          </a:xfrm>
          <a:prstGeom prst="rect">
            <a:avLst/>
          </a:prstGeom>
        </p:spPr>
      </p:pic>
      <p:pic>
        <p:nvPicPr>
          <p:cNvPr id="18" name="Image 17" descr="Une image contenant intérieur, appareil, ouvrir, porte&#10;&#10;Description générée automatiquement">
            <a:extLst>
              <a:ext uri="{FF2B5EF4-FFF2-40B4-BE49-F238E27FC236}">
                <a16:creationId xmlns:a16="http://schemas.microsoft.com/office/drawing/2014/main" id="{D2E14086-6ADA-492E-9192-D536043172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6687" y="2898294"/>
            <a:ext cx="2770751" cy="325755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468367EF-42F3-4194-805D-727F0F3EFE78}"/>
                  </a:ext>
                </a:extLst>
              </p:cNvPr>
              <p:cNvSpPr/>
              <p:nvPr/>
            </p:nvSpPr>
            <p:spPr>
              <a:xfrm>
                <a:off x="2243209" y="6092700"/>
                <a:ext cx="1304781" cy="5384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algn="ctr"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fr-FR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fr-F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e>
                            <m:sub>
                              <m:r>
                                <a:rPr lang="fr-F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𝑄</m:t>
                              </m:r>
                            </m:sub>
                          </m:sSub>
                        </m:e>
                      </m:acc>
                      <m:r>
                        <a:rPr lang="fr-F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acc>
                        <m:accPr>
                          <m:chr m:val="⃗"/>
                          <m:ctrlPr>
                            <a:rPr lang="fr-F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fr-F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e>
                            <m:sub/>
                          </m:sSub>
                        </m:e>
                      </m:acc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468367EF-42F3-4194-805D-727F0F3EFE7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3209" y="6092700"/>
                <a:ext cx="1304781" cy="53848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5B77618-68D4-4A53-8A9B-36DD0884BAE5}"/>
                  </a:ext>
                </a:extLst>
              </p:cNvPr>
              <p:cNvSpPr/>
              <p:nvPr/>
            </p:nvSpPr>
            <p:spPr>
              <a:xfrm>
                <a:off x="7719672" y="6092700"/>
                <a:ext cx="1304780" cy="53848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algn="ctr"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fr-FR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fr-F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e>
                            <m:sub/>
                          </m:sSub>
                        </m:e>
                      </m:acc>
                      <m:r>
                        <a:rPr lang="fr-F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acc>
                        <m:accPr>
                          <m:chr m:val="⃗"/>
                          <m:ctrlPr>
                            <a:rPr lang="fr-F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fr-F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e>
                            <m:sub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𝑄</m:t>
                              </m:r>
                            </m:sub>
                          </m:sSub>
                        </m:e>
                      </m:acc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5B77618-68D4-4A53-8A9B-36DD0884BA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19672" y="6092700"/>
                <a:ext cx="1304780" cy="53848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428233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B134AB-3281-4D0F-8758-B67B3A82B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ouVERTURE</a:t>
            </a:r>
            <a:endParaRPr lang="en-US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B9CAA846-EB8A-45F0-AD2A-B305AA7E5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793425"/>
            <a:ext cx="5362575" cy="292417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29A7A7D-8154-42A0-AA51-09314E71D9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31" t="37324" r="18065" b="20835"/>
          <a:stretch/>
        </p:blipFill>
        <p:spPr>
          <a:xfrm>
            <a:off x="581192" y="3405532"/>
            <a:ext cx="5500109" cy="2022502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4BF95C72-ED73-413F-B239-439793CA7DBA}"/>
              </a:ext>
            </a:extLst>
          </p:cNvPr>
          <p:cNvSpPr txBox="1"/>
          <p:nvPr/>
        </p:nvSpPr>
        <p:spPr>
          <a:xfrm>
            <a:off x="2616466" y="2376078"/>
            <a:ext cx="1429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Effet</a:t>
            </a:r>
            <a:r>
              <a:rPr lang="en-US" dirty="0"/>
              <a:t> </a:t>
            </a:r>
            <a:r>
              <a:rPr lang="en-US" dirty="0" err="1"/>
              <a:t>Seebeck</a:t>
            </a:r>
            <a:endParaRPr lang="en-US" dirty="0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7CBCEC75-DF23-49F0-8F28-3537BD8FE605}"/>
              </a:ext>
            </a:extLst>
          </p:cNvPr>
          <p:cNvSpPr txBox="1"/>
          <p:nvPr/>
        </p:nvSpPr>
        <p:spPr>
          <a:xfrm>
            <a:off x="7626616" y="2376078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Effet</a:t>
            </a:r>
            <a:r>
              <a:rPr lang="en-US" dirty="0"/>
              <a:t> Peltier</a:t>
            </a:r>
          </a:p>
        </p:txBody>
      </p:sp>
    </p:spTree>
    <p:extLst>
      <p:ext uri="{BB962C8B-B14F-4D97-AF65-F5344CB8AC3E}">
        <p14:creationId xmlns:p14="http://schemas.microsoft.com/office/powerpoint/2010/main" val="2846970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BB0FEE-CB46-4BF7-BB2F-88E2FDC46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Types de transport</a:t>
            </a:r>
          </a:p>
        </p:txBody>
      </p:sp>
      <p:pic>
        <p:nvPicPr>
          <p:cNvPr id="10" name="Espace réservé du contenu 9" descr="Une image contenant lumière, trafic, extérieur, rouge&#10;&#10;Description générée automatiquement">
            <a:extLst>
              <a:ext uri="{FF2B5EF4-FFF2-40B4-BE49-F238E27FC236}">
                <a16:creationId xmlns:a16="http://schemas.microsoft.com/office/drawing/2014/main" id="{59E2AF82-E2B1-4347-AACA-661F607E2D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1988" y="2884488"/>
            <a:ext cx="3352800" cy="2514600"/>
          </a:xfrm>
        </p:spPr>
      </p:pic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8AF1E514-1A6A-4762-B8D7-DE9AB8BB9C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22052" r="15" b="13582"/>
          <a:stretch/>
        </p:blipFill>
        <p:spPr>
          <a:xfrm>
            <a:off x="4014788" y="2693991"/>
            <a:ext cx="4261202" cy="2895210"/>
          </a:xfrm>
          <a:prstGeom prst="rect">
            <a:avLst/>
          </a:prstGeom>
        </p:spPr>
      </p:pic>
      <p:pic>
        <p:nvPicPr>
          <p:cNvPr id="1026" name="Picture 2" descr="Convection - TPE isolation thermique">
            <a:extLst>
              <a:ext uri="{FF2B5EF4-FFF2-40B4-BE49-F238E27FC236}">
                <a16:creationId xmlns:a16="http://schemas.microsoft.com/office/drawing/2014/main" id="{7796EBA7-DFBD-44AC-B9CD-6D45F16356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753" t="-20085" r="-24885" b="-17014"/>
          <a:stretch/>
        </p:blipFill>
        <p:spPr bwMode="auto">
          <a:xfrm>
            <a:off x="7970808" y="2627636"/>
            <a:ext cx="4451230" cy="2961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E02D6247-DC70-440F-82F3-22230155ED93}"/>
              </a:ext>
            </a:extLst>
          </p:cNvPr>
          <p:cNvSpPr txBox="1"/>
          <p:nvPr/>
        </p:nvSpPr>
        <p:spPr>
          <a:xfrm>
            <a:off x="1254149" y="2361268"/>
            <a:ext cx="21684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Rayonnement</a:t>
            </a:r>
            <a:endParaRPr lang="en-US" sz="280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81C93AC-7E02-4DEF-AB23-A88E9336DD4E}"/>
              </a:ext>
            </a:extLst>
          </p:cNvPr>
          <p:cNvSpPr txBox="1"/>
          <p:nvPr/>
        </p:nvSpPr>
        <p:spPr>
          <a:xfrm>
            <a:off x="5402237" y="2361268"/>
            <a:ext cx="14863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Diffusion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09F87B86-4F0E-4ECB-81DF-68EAD333421F}"/>
              </a:ext>
            </a:extLst>
          </p:cNvPr>
          <p:cNvSpPr txBox="1"/>
          <p:nvPr/>
        </p:nvSpPr>
        <p:spPr>
          <a:xfrm>
            <a:off x="9262417" y="2361268"/>
            <a:ext cx="18680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Convection</a:t>
            </a:r>
          </a:p>
        </p:txBody>
      </p:sp>
    </p:spTree>
    <p:extLst>
      <p:ext uri="{BB962C8B-B14F-4D97-AF65-F5344CB8AC3E}">
        <p14:creationId xmlns:p14="http://schemas.microsoft.com/office/powerpoint/2010/main" val="2133745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B5156A-73FE-4360-92CC-682E2ED19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Cas </a:t>
            </a:r>
            <a:r>
              <a:rPr lang="en-US" dirty="0" err="1">
                <a:solidFill>
                  <a:srgbClr val="FFFFFF"/>
                </a:solidFill>
              </a:rPr>
              <a:t>d’etude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01FDFC3-4C16-447E-9037-3E5BCF8FD52A}"/>
              </a:ext>
            </a:extLst>
          </p:cNvPr>
          <p:cNvSpPr txBox="1"/>
          <p:nvPr/>
        </p:nvSpPr>
        <p:spPr>
          <a:xfrm>
            <a:off x="858382" y="1866141"/>
            <a:ext cx="19695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/>
              <a:t>Rayonnement</a:t>
            </a:r>
            <a:r>
              <a:rPr lang="en-US" sz="2400" dirty="0"/>
              <a:t> </a:t>
            </a:r>
          </a:p>
          <a:p>
            <a:pPr algn="ctr"/>
            <a:r>
              <a:rPr lang="en-US" sz="2400" dirty="0" err="1"/>
              <a:t>thermique</a:t>
            </a:r>
            <a:endParaRPr lang="en-US" sz="2400" dirty="0"/>
          </a:p>
        </p:txBody>
      </p:sp>
      <p:pic>
        <p:nvPicPr>
          <p:cNvPr id="12" name="Espace réservé du contenu 11" descr="Une image contenant orange, étoile, sombre, surface&#10;&#10;Description générée automatiquement">
            <a:extLst>
              <a:ext uri="{FF2B5EF4-FFF2-40B4-BE49-F238E27FC236}">
                <a16:creationId xmlns:a16="http://schemas.microsoft.com/office/drawing/2014/main" id="{81A7B2A6-3689-4E24-9D98-0E653F9B1B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7193"/>
          <a:stretch/>
        </p:blipFill>
        <p:spPr>
          <a:xfrm>
            <a:off x="136342" y="2766644"/>
            <a:ext cx="3413657" cy="3678238"/>
          </a:xfrm>
        </p:spPr>
      </p:pic>
    </p:spTree>
    <p:extLst>
      <p:ext uri="{BB962C8B-B14F-4D97-AF65-F5344CB8AC3E}">
        <p14:creationId xmlns:p14="http://schemas.microsoft.com/office/powerpoint/2010/main" val="2200796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B5156A-73FE-4360-92CC-682E2ED19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Cas </a:t>
            </a:r>
            <a:r>
              <a:rPr lang="en-US" dirty="0" err="1">
                <a:solidFill>
                  <a:srgbClr val="FFFFFF"/>
                </a:solidFill>
              </a:rPr>
              <a:t>d’etude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Espace réservé du contenu 4" descr="Une image contenant tasse, café, table, tasse à café&#10;&#10;Description générée automatiquement">
            <a:extLst>
              <a:ext uri="{FF2B5EF4-FFF2-40B4-BE49-F238E27FC236}">
                <a16:creationId xmlns:a16="http://schemas.microsoft.com/office/drawing/2014/main" id="{84F9136C-098A-4ECD-AC3E-4244F8514E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08" r="20083" b="8018"/>
          <a:stretch/>
        </p:blipFill>
        <p:spPr>
          <a:xfrm>
            <a:off x="3882493" y="2697138"/>
            <a:ext cx="3413657" cy="3817251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201FDFC3-4C16-447E-9037-3E5BCF8FD52A}"/>
              </a:ext>
            </a:extLst>
          </p:cNvPr>
          <p:cNvSpPr txBox="1"/>
          <p:nvPr/>
        </p:nvSpPr>
        <p:spPr>
          <a:xfrm>
            <a:off x="858382" y="1866141"/>
            <a:ext cx="19695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/>
              <a:t>Rayonnement</a:t>
            </a:r>
            <a:r>
              <a:rPr lang="en-US" sz="2400" dirty="0"/>
              <a:t> </a:t>
            </a:r>
          </a:p>
          <a:p>
            <a:pPr algn="ctr"/>
            <a:r>
              <a:rPr lang="en-US" sz="2400" dirty="0" err="1"/>
              <a:t>thermique</a:t>
            </a:r>
            <a:endParaRPr lang="en-US" sz="240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4658C8D-9DD0-4D68-BF95-2137782C68B5}"/>
              </a:ext>
            </a:extLst>
          </p:cNvPr>
          <p:cNvSpPr txBox="1"/>
          <p:nvPr/>
        </p:nvSpPr>
        <p:spPr>
          <a:xfrm>
            <a:off x="4744381" y="1879444"/>
            <a:ext cx="16898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Diffusion de</a:t>
            </a:r>
          </a:p>
          <a:p>
            <a:pPr algn="ctr"/>
            <a:r>
              <a:rPr lang="en-US" sz="2400" dirty="0" err="1"/>
              <a:t>particules</a:t>
            </a:r>
            <a:endParaRPr lang="en-US" sz="2400" dirty="0"/>
          </a:p>
        </p:txBody>
      </p:sp>
      <p:pic>
        <p:nvPicPr>
          <p:cNvPr id="12" name="Espace réservé du contenu 11" descr="Une image contenant orange, étoile, sombre, surface&#10;&#10;Description générée automatiquement">
            <a:extLst>
              <a:ext uri="{FF2B5EF4-FFF2-40B4-BE49-F238E27FC236}">
                <a16:creationId xmlns:a16="http://schemas.microsoft.com/office/drawing/2014/main" id="{81A7B2A6-3689-4E24-9D98-0E653F9B1B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7193"/>
          <a:stretch/>
        </p:blipFill>
        <p:spPr>
          <a:xfrm>
            <a:off x="136342" y="2766644"/>
            <a:ext cx="3413657" cy="3678238"/>
          </a:xfrm>
        </p:spPr>
      </p:pic>
    </p:spTree>
    <p:extLst>
      <p:ext uri="{BB962C8B-B14F-4D97-AF65-F5344CB8AC3E}">
        <p14:creationId xmlns:p14="http://schemas.microsoft.com/office/powerpoint/2010/main" val="3270032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B5156A-73FE-4360-92CC-682E2ED19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Cas </a:t>
            </a:r>
            <a:r>
              <a:rPr lang="en-US" dirty="0" err="1">
                <a:solidFill>
                  <a:srgbClr val="FFFFFF"/>
                </a:solidFill>
              </a:rPr>
              <a:t>d’etude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Espace réservé du contenu 4" descr="Une image contenant tasse, café, table, tasse à café&#10;&#10;Description générée automatiquement">
            <a:extLst>
              <a:ext uri="{FF2B5EF4-FFF2-40B4-BE49-F238E27FC236}">
                <a16:creationId xmlns:a16="http://schemas.microsoft.com/office/drawing/2014/main" id="{84F9136C-098A-4ECD-AC3E-4244F8514E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08" r="20083" b="8018"/>
          <a:stretch/>
        </p:blipFill>
        <p:spPr>
          <a:xfrm>
            <a:off x="3882493" y="2697138"/>
            <a:ext cx="3413657" cy="3817251"/>
          </a:xfrm>
          <a:prstGeom prst="rect">
            <a:avLst/>
          </a:prstGeom>
        </p:spPr>
      </p:pic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7E691E4B-FDE6-41CB-B964-0E1C56A453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89" t="-2953" r="-228" b="2659"/>
          <a:stretch/>
        </p:blipFill>
        <p:spPr>
          <a:xfrm>
            <a:off x="7524750" y="3018714"/>
            <a:ext cx="4343400" cy="349567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201FDFC3-4C16-447E-9037-3E5BCF8FD52A}"/>
              </a:ext>
            </a:extLst>
          </p:cNvPr>
          <p:cNvSpPr txBox="1"/>
          <p:nvPr/>
        </p:nvSpPr>
        <p:spPr>
          <a:xfrm>
            <a:off x="858382" y="1866141"/>
            <a:ext cx="19695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/>
              <a:t>Rayonnement</a:t>
            </a:r>
            <a:r>
              <a:rPr lang="en-US" sz="2400" dirty="0"/>
              <a:t> </a:t>
            </a:r>
          </a:p>
          <a:p>
            <a:pPr algn="ctr"/>
            <a:r>
              <a:rPr lang="en-US" sz="2400" dirty="0" err="1"/>
              <a:t>thermique</a:t>
            </a:r>
            <a:endParaRPr lang="en-US" sz="240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4658C8D-9DD0-4D68-BF95-2137782C68B5}"/>
              </a:ext>
            </a:extLst>
          </p:cNvPr>
          <p:cNvSpPr txBox="1"/>
          <p:nvPr/>
        </p:nvSpPr>
        <p:spPr>
          <a:xfrm>
            <a:off x="4744381" y="1879444"/>
            <a:ext cx="16898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Diffusion de</a:t>
            </a:r>
          </a:p>
          <a:p>
            <a:pPr algn="ctr"/>
            <a:r>
              <a:rPr lang="en-US" sz="2400" dirty="0" err="1"/>
              <a:t>particules</a:t>
            </a:r>
            <a:endParaRPr lang="en-US" sz="2400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CFCADBE-BBC5-4471-B093-CB5547A9B3A2}"/>
              </a:ext>
            </a:extLst>
          </p:cNvPr>
          <p:cNvSpPr txBox="1"/>
          <p:nvPr/>
        </p:nvSpPr>
        <p:spPr>
          <a:xfrm>
            <a:off x="8840899" y="1884785"/>
            <a:ext cx="17111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Convection </a:t>
            </a:r>
          </a:p>
          <a:p>
            <a:pPr algn="ctr"/>
            <a:r>
              <a:rPr lang="en-US" sz="2400" dirty="0" err="1"/>
              <a:t>thermique</a:t>
            </a:r>
            <a:endParaRPr lang="en-US" sz="2400" dirty="0"/>
          </a:p>
        </p:txBody>
      </p:sp>
      <p:pic>
        <p:nvPicPr>
          <p:cNvPr id="12" name="Espace réservé du contenu 11" descr="Une image contenant orange, étoile, sombre, surface&#10;&#10;Description générée automatiquement">
            <a:extLst>
              <a:ext uri="{FF2B5EF4-FFF2-40B4-BE49-F238E27FC236}">
                <a16:creationId xmlns:a16="http://schemas.microsoft.com/office/drawing/2014/main" id="{81A7B2A6-3689-4E24-9D98-0E653F9B1B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r="7193"/>
          <a:stretch/>
        </p:blipFill>
        <p:spPr>
          <a:xfrm>
            <a:off x="136342" y="2766644"/>
            <a:ext cx="3413657" cy="3678238"/>
          </a:xfrm>
        </p:spPr>
      </p:pic>
    </p:spTree>
    <p:extLst>
      <p:ext uri="{BB962C8B-B14F-4D97-AF65-F5344CB8AC3E}">
        <p14:creationId xmlns:p14="http://schemas.microsoft.com/office/powerpoint/2010/main" val="4205935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B134AB-3281-4D0F-8758-B67B3A82B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Origine</a:t>
            </a:r>
            <a:r>
              <a:rPr lang="en-US" dirty="0"/>
              <a:t> </a:t>
            </a:r>
            <a:r>
              <a:rPr lang="en-US" dirty="0" err="1"/>
              <a:t>microscopique</a:t>
            </a:r>
            <a:endParaRPr lang="en-US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F7C1B8B-C927-453F-9912-55400DDF4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984" y="2136243"/>
            <a:ext cx="3645566" cy="3645566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E5772C09-C98D-4580-921A-44749B4889C5}"/>
              </a:ext>
            </a:extLst>
          </p:cNvPr>
          <p:cNvSpPr txBox="1"/>
          <p:nvPr/>
        </p:nvSpPr>
        <p:spPr>
          <a:xfrm>
            <a:off x="4974442" y="6155844"/>
            <a:ext cx="2243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Mouvement</a:t>
            </a:r>
            <a:r>
              <a:rPr lang="en-US" dirty="0"/>
              <a:t> </a:t>
            </a:r>
            <a:r>
              <a:rPr lang="en-US" dirty="0" err="1"/>
              <a:t>brownien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231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B134AB-3281-4D0F-8758-B67B3A82B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Origine</a:t>
            </a:r>
            <a:r>
              <a:rPr lang="en-US" dirty="0"/>
              <a:t> </a:t>
            </a:r>
            <a:r>
              <a:rPr lang="en-US" dirty="0" err="1"/>
              <a:t>microscopique</a:t>
            </a:r>
            <a:endParaRPr lang="en-US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CEED09C-F272-41B2-ACB6-FE9ACE0C23FA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775740" y="2301507"/>
            <a:ext cx="4986476" cy="374003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55FDD2DD-5A2A-4563-86EF-F7C91F1779D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6429786" y="2229583"/>
            <a:ext cx="5082135" cy="38119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3392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3C5AEAE-6251-4C45-B8A6-68C428478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Analogies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au 4">
                <a:extLst>
                  <a:ext uri="{FF2B5EF4-FFF2-40B4-BE49-F238E27FC236}">
                    <a16:creationId xmlns:a16="http://schemas.microsoft.com/office/drawing/2014/main" id="{E7699844-C030-4401-9B5A-C616AEAD1A87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4257789863"/>
                  </p:ext>
                </p:extLst>
              </p:nvPr>
            </p:nvGraphicFramePr>
            <p:xfrm>
              <a:off x="580860" y="2008696"/>
              <a:ext cx="11029948" cy="462326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757487">
                      <a:extLst>
                        <a:ext uri="{9D8B030D-6E8A-4147-A177-3AD203B41FA5}">
                          <a16:colId xmlns:a16="http://schemas.microsoft.com/office/drawing/2014/main" val="1484607888"/>
                        </a:ext>
                      </a:extLst>
                    </a:gridCol>
                    <a:gridCol w="2757487">
                      <a:extLst>
                        <a:ext uri="{9D8B030D-6E8A-4147-A177-3AD203B41FA5}">
                          <a16:colId xmlns:a16="http://schemas.microsoft.com/office/drawing/2014/main" val="2697739841"/>
                        </a:ext>
                      </a:extLst>
                    </a:gridCol>
                    <a:gridCol w="2757487">
                      <a:extLst>
                        <a:ext uri="{9D8B030D-6E8A-4147-A177-3AD203B41FA5}">
                          <a16:colId xmlns:a16="http://schemas.microsoft.com/office/drawing/2014/main" val="1384621277"/>
                        </a:ext>
                      </a:extLst>
                    </a:gridCol>
                    <a:gridCol w="2757487">
                      <a:extLst>
                        <a:ext uri="{9D8B030D-6E8A-4147-A177-3AD203B41FA5}">
                          <a16:colId xmlns:a16="http://schemas.microsoft.com/office/drawing/2014/main" val="2057002213"/>
                        </a:ext>
                      </a:extLst>
                    </a:gridCol>
                  </a:tblGrid>
                  <a:tr h="582493">
                    <a:tc>
                      <a:txBody>
                        <a:bodyPr/>
                        <a:lstStyle/>
                        <a:p>
                          <a:pPr algn="ctr"/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Diffusion </a:t>
                          </a:r>
                          <a:r>
                            <a:rPr lang="en-US" dirty="0" err="1"/>
                            <a:t>thermique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Diffusion de </a:t>
                          </a:r>
                          <a:r>
                            <a:rPr lang="en-US" dirty="0" err="1"/>
                            <a:t>particules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Diffusion </a:t>
                          </a:r>
                          <a:r>
                            <a:rPr lang="en-US" dirty="0" err="1"/>
                            <a:t>électrique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25877589"/>
                      </a:ext>
                    </a:extLst>
                  </a:tr>
                  <a:tr h="58249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Grandeur intensive</a:t>
                          </a:r>
                          <a:r>
                            <a:rPr lang="en-US" i="1" dirty="0"/>
                            <a:t> 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Température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Densité</a:t>
                          </a:r>
                          <a:r>
                            <a:rPr lang="en-US" dirty="0"/>
                            <a:t> de </a:t>
                          </a:r>
                          <a:r>
                            <a:rPr lang="en-US" dirty="0" err="1"/>
                            <a:t>particule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Potentiel</a:t>
                          </a:r>
                          <a:r>
                            <a:rPr lang="en-US" dirty="0"/>
                            <a:t> </a:t>
                          </a:r>
                          <a:r>
                            <a:rPr lang="en-US" dirty="0" err="1"/>
                            <a:t>électrique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64894426"/>
                      </a:ext>
                    </a:extLst>
                  </a:tr>
                  <a:tr h="58249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Cause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⃗"/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𝑔𝑟𝑎𝑑</m:t>
                                    </m:r>
                                  </m:e>
                                </m:acc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≠0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⃗"/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𝑔𝑟𝑎𝑑</m:t>
                                    </m:r>
                                  </m:e>
                                </m:acc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≠0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acc>
                                  <m:accPr>
                                    <m:chr m:val="⃗"/>
                                    <m:ctrlP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fr-FR" b="0" i="1" smtClean="0">
                                        <a:latin typeface="Cambria Math" panose="02040503050406030204" pitchFamily="18" charset="0"/>
                                      </a:rPr>
                                      <m:t>𝑔𝑟𝑎𝑑</m:t>
                                    </m:r>
                                  </m:e>
                                </m:acc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  <m:r>
                                  <a:rPr lang="fr-F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≠0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986488463"/>
                      </a:ext>
                    </a:extLst>
                  </a:tr>
                  <a:tr h="58249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Grandeur extensive 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Énergie</a:t>
                          </a:r>
                          <a:r>
                            <a:rPr lang="en-US" dirty="0"/>
                            <a:t> interne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Nombre</a:t>
                          </a:r>
                          <a:r>
                            <a:rPr lang="en-US" dirty="0"/>
                            <a:t> de </a:t>
                          </a:r>
                          <a:r>
                            <a:rPr lang="en-US" dirty="0" err="1"/>
                            <a:t>particules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Charge </a:t>
                          </a:r>
                          <a:r>
                            <a:rPr lang="en-US" dirty="0" err="1"/>
                            <a:t>électrique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70725629"/>
                      </a:ext>
                    </a:extLst>
                  </a:tr>
                  <a:tr h="58249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Effet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𝛿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𝑄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  <m:sub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𝑄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⃗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𝑑𝑆</m:t>
                                  </m:r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𝑑𝑡</m:t>
                              </m:r>
                            </m:oMath>
                          </a14:m>
                          <a:r>
                            <a:rPr lang="en-US" dirty="0"/>
                            <a:t>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𝛿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  <m:sub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𝑁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⃗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𝑑𝑆</m:t>
                                  </m:r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𝑑𝑡</m:t>
                              </m:r>
                            </m:oMath>
                          </a14:m>
                          <a:r>
                            <a:rPr lang="en-US" dirty="0"/>
                            <a:t> </a:t>
                          </a:r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𝛿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⃗"/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𝑑𝑆</m:t>
                                  </m:r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𝑑𝑡</m:t>
                              </m:r>
                            </m:oMath>
                          </a14:m>
                          <a:r>
                            <a:rPr lang="en-US" dirty="0"/>
                            <a:t> </a:t>
                          </a:r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86301955"/>
                      </a:ext>
                    </a:extLst>
                  </a:tr>
                  <a:tr h="74542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Loi</a:t>
                          </a:r>
                          <a:r>
                            <a:rPr lang="en-US" dirty="0"/>
                            <a:t> </a:t>
                          </a:r>
                          <a:r>
                            <a:rPr lang="en-US" dirty="0" err="1"/>
                            <a:t>phenomenologique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  <m:sub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𝑄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fr-FR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𝜆</m:t>
                              </m:r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𝑔𝑟𝑎𝑑</m:t>
                                  </m:r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oMath>
                          </a14:m>
                          <a:r>
                            <a:rPr lang="en-US" dirty="0"/>
                            <a:t> </a:t>
                          </a:r>
                        </a:p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loi de Fourier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  <m:sub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𝑁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fr-FR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𝐷</m:t>
                              </m:r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𝑔𝑟𝑎𝑑</m:t>
                                  </m:r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oMath>
                          </a14:m>
                          <a:r>
                            <a:rPr lang="en-US" dirty="0"/>
                            <a:t> </a:t>
                          </a:r>
                        </a:p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loi de Fick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acc>
                              <m:r>
                                <a:rPr lang="fr-FR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fr-FR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𝑔𝑟𝑎𝑑</m:t>
                                  </m:r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𝑉</m:t>
                              </m:r>
                            </m:oMath>
                          </a14:m>
                          <a:r>
                            <a:rPr lang="en-US" dirty="0"/>
                            <a:t> </a:t>
                          </a:r>
                        </a:p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 err="1"/>
                            <a:t>loi</a:t>
                          </a:r>
                          <a:r>
                            <a:rPr lang="en-US" dirty="0"/>
                            <a:t> </a:t>
                          </a:r>
                          <a:r>
                            <a:rPr lang="en-US" dirty="0" err="1"/>
                            <a:t>d’Ohm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20062557"/>
                      </a:ext>
                    </a:extLst>
                  </a:tr>
                  <a:tr h="58249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Equation de conservation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𝑑𝑖𝑣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fr-FR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  <m:sub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</a:rPr>
                                        <m:t>𝑄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  <m:sSub>
                                <m:sSubPr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sub>
                              </m:sSub>
                              <m:f>
                                <m:fPr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num>
                                <m:den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oMath>
                          </a14:m>
                          <a:r>
                            <a:rPr lang="en-US" dirty="0"/>
                            <a:t>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𝑑𝑖𝑣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fr-FR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  <m:sub>
                                      <m:r>
                                        <a:rPr lang="fr-FR" b="0" i="1" smtClean="0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sub>
                                  </m:sSub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oMath>
                          </a14:m>
                          <a:r>
                            <a:rPr lang="en-US" dirty="0"/>
                            <a:t> </a:t>
                          </a:r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𝑑𝑖𝑣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acc>
                                <m:accPr>
                                  <m:chr m:val="⃗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e>
                              </m:acc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𝜕𝜌</m:t>
                                  </m:r>
                                </m:num>
                                <m:den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oMath>
                          </a14:m>
                          <a:r>
                            <a:rPr lang="en-US" dirty="0"/>
                            <a:t> </a:t>
                          </a:r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3189129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au 4">
                <a:extLst>
                  <a:ext uri="{FF2B5EF4-FFF2-40B4-BE49-F238E27FC236}">
                    <a16:creationId xmlns:a16="http://schemas.microsoft.com/office/drawing/2014/main" id="{E7699844-C030-4401-9B5A-C616AEAD1A87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4257789863"/>
                  </p:ext>
                </p:extLst>
              </p:nvPr>
            </p:nvGraphicFramePr>
            <p:xfrm>
              <a:off x="580860" y="2008696"/>
              <a:ext cx="11029948" cy="462326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757487">
                      <a:extLst>
                        <a:ext uri="{9D8B030D-6E8A-4147-A177-3AD203B41FA5}">
                          <a16:colId xmlns:a16="http://schemas.microsoft.com/office/drawing/2014/main" val="1484607888"/>
                        </a:ext>
                      </a:extLst>
                    </a:gridCol>
                    <a:gridCol w="2757487">
                      <a:extLst>
                        <a:ext uri="{9D8B030D-6E8A-4147-A177-3AD203B41FA5}">
                          <a16:colId xmlns:a16="http://schemas.microsoft.com/office/drawing/2014/main" val="2697739841"/>
                        </a:ext>
                      </a:extLst>
                    </a:gridCol>
                    <a:gridCol w="2757487">
                      <a:extLst>
                        <a:ext uri="{9D8B030D-6E8A-4147-A177-3AD203B41FA5}">
                          <a16:colId xmlns:a16="http://schemas.microsoft.com/office/drawing/2014/main" val="1384621277"/>
                        </a:ext>
                      </a:extLst>
                    </a:gridCol>
                    <a:gridCol w="2757487">
                      <a:extLst>
                        <a:ext uri="{9D8B030D-6E8A-4147-A177-3AD203B41FA5}">
                          <a16:colId xmlns:a16="http://schemas.microsoft.com/office/drawing/2014/main" val="2057002213"/>
                        </a:ext>
                      </a:extLst>
                    </a:gridCol>
                  </a:tblGrid>
                  <a:tr h="582493">
                    <a:tc>
                      <a:txBody>
                        <a:bodyPr/>
                        <a:lstStyle/>
                        <a:p>
                          <a:pPr algn="ctr"/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Diffusion </a:t>
                          </a:r>
                          <a:r>
                            <a:rPr lang="en-US" dirty="0" err="1"/>
                            <a:t>thermique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Diffusion de </a:t>
                          </a:r>
                          <a:r>
                            <a:rPr lang="en-US" dirty="0" err="1"/>
                            <a:t>particules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Diffusion </a:t>
                          </a:r>
                          <a:r>
                            <a:rPr lang="en-US" dirty="0" err="1"/>
                            <a:t>électrique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25877589"/>
                      </a:ext>
                    </a:extLst>
                  </a:tr>
                  <a:tr h="58249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Grandeur intensive</a:t>
                          </a:r>
                          <a:r>
                            <a:rPr lang="en-US" i="1" dirty="0"/>
                            <a:t> 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Température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Densité</a:t>
                          </a:r>
                          <a:r>
                            <a:rPr lang="en-US" dirty="0"/>
                            <a:t> de </a:t>
                          </a:r>
                          <a:r>
                            <a:rPr lang="en-US" dirty="0" err="1"/>
                            <a:t>particule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Potentiel</a:t>
                          </a:r>
                          <a:r>
                            <a:rPr lang="en-US" dirty="0"/>
                            <a:t> </a:t>
                          </a:r>
                          <a:r>
                            <a:rPr lang="en-US" dirty="0" err="1"/>
                            <a:t>électrique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64894426"/>
                      </a:ext>
                    </a:extLst>
                  </a:tr>
                  <a:tr h="68065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Cause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442" t="-175000" r="-201106" b="-4098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00000" t="-175000" r="-100662" b="-4098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00664" t="-175000" r="-885" b="-40982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86488463"/>
                      </a:ext>
                    </a:extLst>
                  </a:tr>
                  <a:tr h="58249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Grandeur extensive 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Énergie</a:t>
                          </a:r>
                          <a:r>
                            <a:rPr lang="en-US" dirty="0"/>
                            <a:t> interne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Nombre</a:t>
                          </a:r>
                          <a:r>
                            <a:rPr lang="en-US" dirty="0"/>
                            <a:t> de </a:t>
                          </a:r>
                          <a:r>
                            <a:rPr lang="en-US" dirty="0" err="1"/>
                            <a:t>particules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Charge </a:t>
                          </a:r>
                          <a:r>
                            <a:rPr lang="en-US" dirty="0" err="1"/>
                            <a:t>électrique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70725629"/>
                      </a:ext>
                    </a:extLst>
                  </a:tr>
                  <a:tr h="68065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Effet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442" t="-363964" r="-201106" b="-22702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00000" t="-363964" r="-100662" b="-22702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00664" t="-363964" r="-885" b="-22702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86301955"/>
                      </a:ext>
                    </a:extLst>
                  </a:tr>
                  <a:tr h="74542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Loi</a:t>
                          </a:r>
                          <a:r>
                            <a:rPr lang="en-US" dirty="0"/>
                            <a:t> </a:t>
                          </a:r>
                          <a:r>
                            <a:rPr lang="en-US" dirty="0" err="1"/>
                            <a:t>phenomenologique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442" t="-418699" r="-201106" b="-1048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00000" t="-418699" r="-100662" b="-1048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00664" t="-418699" r="-885" b="-10487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20062557"/>
                      </a:ext>
                    </a:extLst>
                  </a:tr>
                  <a:tr h="7690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Equation de conservation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442" t="-506349" r="-201106" b="-238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00000" t="-506349" r="-100662" b="-238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00664" t="-506349" r="-885" b="-238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31891293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565504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B134AB-3281-4D0F-8758-B67B3A82B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 err="1"/>
              <a:t>Comparaison</a:t>
            </a:r>
            <a:r>
              <a:rPr lang="en-US" dirty="0"/>
              <a:t> des different  types  de  transport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F48D04A-B18A-4669-86FA-1F7C104C4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766F19FD-6300-4804-B8C6-03B4C814FB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1" b="72990"/>
          <a:stretch/>
        </p:blipFill>
        <p:spPr>
          <a:xfrm>
            <a:off x="7175288" y="2322736"/>
            <a:ext cx="3862344" cy="1788088"/>
          </a:xfrm>
          <a:prstGeom prst="rect">
            <a:avLst/>
          </a:prstGeom>
        </p:spPr>
      </p:pic>
      <p:pic>
        <p:nvPicPr>
          <p:cNvPr id="10" name="Espace réservé du contenu 5">
            <a:extLst>
              <a:ext uri="{FF2B5EF4-FFF2-40B4-BE49-F238E27FC236}">
                <a16:creationId xmlns:a16="http://schemas.microsoft.com/office/drawing/2014/main" id="{787D8090-D7A8-4A9B-8B63-5BD8EF9187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245"/>
          <a:stretch/>
        </p:blipFill>
        <p:spPr>
          <a:xfrm>
            <a:off x="7175289" y="4093892"/>
            <a:ext cx="3862343" cy="190354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534FB076-FDD6-43E6-BCA8-C346F9C3FE78}"/>
              </a:ext>
            </a:extLst>
          </p:cNvPr>
          <p:cNvSpPr txBox="1"/>
          <p:nvPr/>
        </p:nvSpPr>
        <p:spPr>
          <a:xfrm>
            <a:off x="6990080" y="5997436"/>
            <a:ext cx="4423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Adapté</a:t>
            </a:r>
            <a:r>
              <a:rPr lang="en-US" sz="1400" dirty="0"/>
              <a:t> de </a:t>
            </a:r>
            <a:r>
              <a:rPr lang="en-US" sz="1400" dirty="0" err="1"/>
              <a:t>Stender</a:t>
            </a:r>
            <a:r>
              <a:rPr lang="en-US" sz="1400" dirty="0"/>
              <a:t>, D. </a:t>
            </a:r>
            <a:r>
              <a:rPr lang="en-US" sz="1400" i="1" dirty="0"/>
              <a:t>et al</a:t>
            </a:r>
            <a:r>
              <a:rPr lang="en-US" sz="1400" dirty="0"/>
              <a:t>.  </a:t>
            </a:r>
            <a:r>
              <a:rPr lang="en-US" sz="1400" i="1" dirty="0"/>
              <a:t>Journal of Applied Physics</a:t>
            </a:r>
            <a:r>
              <a:rPr lang="en-US" sz="1400" dirty="0"/>
              <a:t> </a:t>
            </a:r>
            <a:r>
              <a:rPr lang="en-US" sz="1400" b="1" dirty="0"/>
              <a:t>118</a:t>
            </a:r>
            <a:r>
              <a:rPr lang="en-US" sz="1400" dirty="0"/>
              <a:t>, 165306 (2015).</a:t>
            </a:r>
          </a:p>
          <a:p>
            <a:endParaRPr lang="en-US" sz="1400" dirty="0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92C0C4AF-BF50-4F39-8932-0854255CACE2}"/>
              </a:ext>
            </a:extLst>
          </p:cNvPr>
          <p:cNvGrpSpPr/>
          <p:nvPr/>
        </p:nvGrpSpPr>
        <p:grpSpPr>
          <a:xfrm>
            <a:off x="657225" y="2361056"/>
            <a:ext cx="5193947" cy="3673983"/>
            <a:chOff x="657225" y="2361056"/>
            <a:chExt cx="5193947" cy="3673983"/>
          </a:xfrm>
        </p:grpSpPr>
        <p:pic>
          <p:nvPicPr>
            <p:cNvPr id="5" name="Espace réservé du contenu 4">
              <a:extLst>
                <a:ext uri="{FF2B5EF4-FFF2-40B4-BE49-F238E27FC236}">
                  <a16:creationId xmlns:a16="http://schemas.microsoft.com/office/drawing/2014/main" id="{A3CDEA52-1A39-4FC1-862B-A8E4C00D11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532" t="1020" r="-6196" b="38010"/>
            <a:stretch/>
          </p:blipFill>
          <p:spPr>
            <a:xfrm>
              <a:off x="657225" y="2361056"/>
              <a:ext cx="5193947" cy="3673983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11D50E5-BFFA-407B-8577-702276791564}"/>
                </a:ext>
              </a:extLst>
            </p:cNvPr>
            <p:cNvSpPr/>
            <p:nvPr/>
          </p:nvSpPr>
          <p:spPr>
            <a:xfrm>
              <a:off x="1545872" y="5770081"/>
              <a:ext cx="2788003" cy="15446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B47B946-E8C8-430F-93F0-9941E95406BE}"/>
                </a:ext>
              </a:extLst>
            </p:cNvPr>
            <p:cNvSpPr/>
            <p:nvPr/>
          </p:nvSpPr>
          <p:spPr>
            <a:xfrm>
              <a:off x="1154368" y="3939423"/>
              <a:ext cx="3751007" cy="42302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ZoneTexte 13">
            <a:extLst>
              <a:ext uri="{FF2B5EF4-FFF2-40B4-BE49-F238E27FC236}">
                <a16:creationId xmlns:a16="http://schemas.microsoft.com/office/drawing/2014/main" id="{1DB5DFBE-17C5-4F88-B08D-BD212EE2CA60}"/>
              </a:ext>
            </a:extLst>
          </p:cNvPr>
          <p:cNvSpPr txBox="1"/>
          <p:nvPr/>
        </p:nvSpPr>
        <p:spPr>
          <a:xfrm>
            <a:off x="778448" y="3939423"/>
            <a:ext cx="17766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Regime </a:t>
            </a:r>
            <a:r>
              <a:rPr lang="en-US" dirty="0" err="1"/>
              <a:t>laminaire</a:t>
            </a:r>
            <a:endParaRPr lang="en-US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7AB33390-4561-4923-9ED9-B98D845BDF47}"/>
              </a:ext>
            </a:extLst>
          </p:cNvPr>
          <p:cNvSpPr txBox="1"/>
          <p:nvPr/>
        </p:nvSpPr>
        <p:spPr>
          <a:xfrm>
            <a:off x="2051553" y="5702456"/>
            <a:ext cx="1792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Regime turbulent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9CF04FBB-CCE0-4636-8FE8-758FC5FC42DB}"/>
              </a:ext>
            </a:extLst>
          </p:cNvPr>
          <p:cNvSpPr txBox="1"/>
          <p:nvPr/>
        </p:nvSpPr>
        <p:spPr>
          <a:xfrm>
            <a:off x="3052231" y="3939423"/>
            <a:ext cx="2157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Apparition de vortex</a:t>
            </a:r>
          </a:p>
        </p:txBody>
      </p:sp>
    </p:spTree>
    <p:extLst>
      <p:ext uri="{BB962C8B-B14F-4D97-AF65-F5344CB8AC3E}">
        <p14:creationId xmlns:p14="http://schemas.microsoft.com/office/powerpoint/2010/main" val="110905232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e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1070</TotalTime>
  <Words>259</Words>
  <Application>Microsoft Office PowerPoint</Application>
  <PresentationFormat>Grand écran</PresentationFormat>
  <Paragraphs>74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7" baseType="lpstr">
      <vt:lpstr>Cambria Math</vt:lpstr>
      <vt:lpstr>Gill Sans MT</vt:lpstr>
      <vt:lpstr>Wingdings 2</vt:lpstr>
      <vt:lpstr>Dividende</vt:lpstr>
      <vt:lpstr>LP 8 : Phenomènes de transport.</vt:lpstr>
      <vt:lpstr>Types de transport</vt:lpstr>
      <vt:lpstr>Cas d’etude</vt:lpstr>
      <vt:lpstr>Cas d’etude</vt:lpstr>
      <vt:lpstr>Cas d’etude</vt:lpstr>
      <vt:lpstr>Origine microscopique</vt:lpstr>
      <vt:lpstr>Origine microscopique</vt:lpstr>
      <vt:lpstr>Analogies </vt:lpstr>
      <vt:lpstr>Comparaison des different  types  de  transport</vt:lpstr>
      <vt:lpstr>vscosité  vs  diffusion</vt:lpstr>
      <vt:lpstr>Retour sur le café</vt:lpstr>
      <vt:lpstr>ouVERTURE</vt:lpstr>
      <vt:lpstr>ouVERTURE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LP 8 : Phenomènes de transport.</dc:title>
  <dc:creator>Raphaël Aeschlimann</dc:creator>
  <cp:lastModifiedBy>Raphaël Aeschlimann</cp:lastModifiedBy>
  <cp:revision>22</cp:revision>
  <dcterms:created xsi:type="dcterms:W3CDTF">2021-01-03T13:44:06Z</dcterms:created>
  <dcterms:modified xsi:type="dcterms:W3CDTF">2021-06-21T15:49:49Z</dcterms:modified>
</cp:coreProperties>
</file>